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Ubuntu"/>
      <p:regular r:id="rId36"/>
      <p:bold r:id="rId37"/>
      <p:italic r:id="rId38"/>
      <p:boldItalic r:id="rId39"/>
    </p:embeddedFont>
    <p:embeddedFont>
      <p:font typeface="Economica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regular.fntdata"/><Relationship Id="rId20" Type="http://schemas.openxmlformats.org/officeDocument/2006/relationships/slide" Target="slides/slide15.xml"/><Relationship Id="rId42" Type="http://schemas.openxmlformats.org/officeDocument/2006/relationships/font" Target="fonts/Economica-italic.fntdata"/><Relationship Id="rId41" Type="http://schemas.openxmlformats.org/officeDocument/2006/relationships/font" Target="fonts/Economica-bold.fntdata"/><Relationship Id="rId22" Type="http://schemas.openxmlformats.org/officeDocument/2006/relationships/slide" Target="slides/slide17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6.xml"/><Relationship Id="rId43" Type="http://schemas.openxmlformats.org/officeDocument/2006/relationships/font" Target="fonts/Economica-boldItalic.fntdata"/><Relationship Id="rId24" Type="http://schemas.openxmlformats.org/officeDocument/2006/relationships/slide" Target="slides/slide19.xml"/><Relationship Id="rId46" Type="http://schemas.openxmlformats.org/officeDocument/2006/relationships/font" Target="fonts/OpenSans-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Ubuntu-bold.fntdata"/><Relationship Id="rId14" Type="http://schemas.openxmlformats.org/officeDocument/2006/relationships/slide" Target="slides/slide9.xml"/><Relationship Id="rId36" Type="http://schemas.openxmlformats.org/officeDocument/2006/relationships/font" Target="fonts/Ubuntu-regular.fntdata"/><Relationship Id="rId17" Type="http://schemas.openxmlformats.org/officeDocument/2006/relationships/slide" Target="slides/slide12.xml"/><Relationship Id="rId39" Type="http://schemas.openxmlformats.org/officeDocument/2006/relationships/font" Target="fonts/Ubuntu-boldItalic.fntdata"/><Relationship Id="rId16" Type="http://schemas.openxmlformats.org/officeDocument/2006/relationships/slide" Target="slides/slide11.xml"/><Relationship Id="rId38" Type="http://schemas.openxmlformats.org/officeDocument/2006/relationships/font" Target="fonts/Ubuntu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/>
            </a:lvl1pPr>
            <a:lvl2pPr indent="0" marL="0" marR="0" rtl="0" algn="l">
              <a:spcBef>
                <a:spcPts val="0"/>
              </a:spcBef>
              <a:defRPr b="0" baseline="0" i="0" sz="1100" u="none" cap="none" strike="noStrike"/>
            </a:lvl2pPr>
            <a:lvl3pPr indent="0" marL="0" marR="0" rtl="0" algn="l">
              <a:spcBef>
                <a:spcPts val="0"/>
              </a:spcBef>
              <a:defRPr b="0" baseline="0" i="0" sz="1100" u="none" cap="none" strike="noStrike"/>
            </a:lvl3pPr>
            <a:lvl4pPr indent="0" marL="0" marR="0" rtl="0" algn="l">
              <a:spcBef>
                <a:spcPts val="0"/>
              </a:spcBef>
              <a:defRPr b="0" baseline="0" i="0" sz="1100" u="none" cap="none" strike="noStrike"/>
            </a:lvl4pPr>
            <a:lvl5pPr indent="0" marL="0" marR="0" rtl="0" algn="l">
              <a:spcBef>
                <a:spcPts val="0"/>
              </a:spcBef>
              <a:defRPr b="0" baseline="0" i="0" sz="1100" u="none" cap="none" strike="noStrike"/>
            </a:lvl5pPr>
            <a:lvl6pPr indent="0" marL="0" marR="0" rtl="0" algn="l">
              <a:spcBef>
                <a:spcPts val="0"/>
              </a:spcBef>
              <a:defRPr b="0" baseline="0" i="0" sz="1100" u="none" cap="none" strike="noStrike"/>
            </a:lvl6pPr>
            <a:lvl7pPr indent="0" marL="0" marR="0" rtl="0" algn="l">
              <a:spcBef>
                <a:spcPts val="0"/>
              </a:spcBef>
              <a:defRPr b="0" baseline="0" i="0" sz="1100" u="none" cap="none" strike="noStrike"/>
            </a:lvl7pPr>
            <a:lvl8pPr indent="0" marL="0" marR="0" rtl="0" algn="l">
              <a:spcBef>
                <a:spcPts val="0"/>
              </a:spcBef>
              <a:defRPr b="0" baseline="0" i="0" sz="1100" u="none" cap="none" strike="noStrike"/>
            </a:lvl8pPr>
            <a:lvl9pPr indent="0" marL="0" marR="0" rtl="0" algn="l">
              <a:spcBef>
                <a:spcPts val="0"/>
              </a:spcBef>
              <a:defRPr b="0" baseline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0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Relationship Id="rId5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044700" y="1139455"/>
            <a:ext cx="3054600" cy="1537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5500"/>
              <a:t>FOCAL</a:t>
            </a:r>
            <a:r>
              <a:rPr b="1" lang="en" sz="5500"/>
              <a:t>POINT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044700" y="2811780"/>
            <a:ext cx="3054600" cy="7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Jocelyn Hickcox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Daniel Melendez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Ashley Mills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NEEDFINDING RESULTS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Support from family and friends is very important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ADHD is not a disability--it’s a different way of seeing the world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ADHD people do not need a product. They need an attitude shift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Overcoming obstacles can boost your confidence and allow you to overcome personal struggles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1338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/>
              <a:t>POVs &amp; HMWs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We met </a:t>
            </a:r>
            <a:r>
              <a:rPr b="1" lang="en" sz="2400">
                <a:solidFill>
                  <a:srgbClr val="000000"/>
                </a:solidFill>
              </a:rPr>
              <a:t>Ollie</a:t>
            </a:r>
            <a:r>
              <a:rPr lang="en" sz="2400">
                <a:solidFill>
                  <a:srgbClr val="000000"/>
                </a:solidFill>
              </a:rPr>
              <a:t>, who has ADHD.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We were amazed to realize that he values sharing experiences with other people with ADHD.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It would be game changing to bring that connection to people who feel isolated.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640300" y="4007350"/>
            <a:ext cx="22754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[POV 1]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99200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/>
              <a:t>HOW MIGHT WE…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Find a safe space, not distracting, for them to share experiences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Help people realize being different is okay, through community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Lessen anxiety about focus using discussion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640300" y="4007350"/>
            <a:ext cx="22754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[POV 1]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16826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met </a:t>
            </a:r>
            <a:r>
              <a:rPr b="1" lang="en" sz="2400"/>
              <a:t>Brian</a:t>
            </a:r>
            <a:r>
              <a:rPr lang="en" sz="2400"/>
              <a:t>, who also has ADHD.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were amazed to realize that beating yourself up “doesn’t work.”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It would be game changing to turn self-defeating thoughts into positive ones.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640300" y="4007350"/>
            <a:ext cx="22754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[POV 2]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HOW MIGHT WE…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Raise awareness of negative thought cycles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Promote self-appreciation and motivation to those that do not believe in it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Teach emotional maturity in handling negative thoughts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640300" y="4007350"/>
            <a:ext cx="22754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[POV 2]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met </a:t>
            </a:r>
            <a:r>
              <a:rPr b="1" lang="en" sz="2400"/>
              <a:t>Alberta</a:t>
            </a:r>
            <a:r>
              <a:rPr lang="en" sz="2400"/>
              <a:t>, who has OCD.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were amazed to realize that overcoming external challenges helps her overcome her inner challenges.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It would be game changing to help people take risks to achieve small victories.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640300" y="4007350"/>
            <a:ext cx="22754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[POV 3]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HOW MIGHT WE…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Make taking risks and accomplishing things fun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Show people that they are capable of success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Gamify leaving your comfort zone by reframing it as an opportunity for success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640300" y="4007350"/>
            <a:ext cx="22754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[POV 3]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1338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EXPERIENCE PROTOTYPE </a:t>
            </a:r>
            <a:r>
              <a:rPr lang="en" sz="2800">
                <a:rtl val="0"/>
              </a:rPr>
              <a:t> </a:t>
            </a:r>
            <a:r>
              <a:rPr lang="en" sz="3000">
                <a:rtl val="0"/>
              </a:rPr>
              <a:t>TESTING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03975"/>
            <a:ext cx="3317999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Sketched some UIs on paper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Tested each of them with 3 Stanford students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>
              <a:rtl val="0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427" y="525749"/>
            <a:ext cx="3068974" cy="409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Us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0" y="325450"/>
            <a:ext cx="32004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[ 1 ] -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 Focus and Chill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03975"/>
            <a:ext cx="8520599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Motivation: people want to meet people with ADHD who won’t judge them for being different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Solution: Online community that connects people with ADHD for friendship or mentorship</a:t>
            </a:r>
          </a:p>
          <a:p>
            <a:pPr indent="-35560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send private messages &amp; meet-up invites</a:t>
            </a:r>
          </a:p>
          <a:p>
            <a:pPr indent="-35560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find resources</a:t>
            </a:r>
          </a:p>
          <a:p>
            <a:pPr indent="-35560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discuss issues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[ 1 ] -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 Focus and Chill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03975"/>
            <a:ext cx="8520599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671" y="1072712"/>
            <a:ext cx="2634574" cy="35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650" y="1074425"/>
            <a:ext cx="2634574" cy="3534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[ 1 ] -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 Focus and Chill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03975"/>
            <a:ext cx="8520599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Worked: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Looking for and providing mentorship is cool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Location-based matching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Didn’t work: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Profile page with “wall” -- don’t be another social website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EXPERIENCE PROTOTYPE [ 2 ] - </a:t>
            </a:r>
            <a:r>
              <a:rPr b="0" baseline="0" i="0" lang="en" sz="3000" u="none" cap="none" strike="noStrike">
                <a:solidFill>
                  <a:schemeClr val="dk1"/>
                </a:solidFill>
                <a:rtl val="0"/>
              </a:rPr>
              <a:t>Focal </a:t>
            </a:r>
            <a:r>
              <a:rPr lang="en" sz="3000">
                <a:rtl val="0"/>
              </a:rPr>
              <a:t>Point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Motivation: therapy is a good way to turn negativity around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2400"/>
              <a:t>Solution: “ADHD homepage” for a more centered experience</a:t>
            </a:r>
          </a:p>
          <a:p>
            <a:pPr indent="-355600" lvl="0" marL="914400" rtl="0">
              <a:spcBef>
                <a:spcPts val="0"/>
              </a:spcBef>
              <a:buSzPct val="100000"/>
              <a:buChar char="➔"/>
            </a:pPr>
            <a:r>
              <a:rPr lang="en" sz="2000"/>
              <a:t>make appointments or talk to your doctor</a:t>
            </a:r>
          </a:p>
          <a:p>
            <a:pPr indent="-355600" lvl="0" marL="914400" rtl="0">
              <a:spcBef>
                <a:spcPts val="0"/>
              </a:spcBef>
              <a:buSzPct val="100000"/>
              <a:buChar char="➔"/>
            </a:pPr>
            <a:r>
              <a:rPr lang="en" sz="2000"/>
              <a:t>surround yourself with positivity</a:t>
            </a:r>
          </a:p>
          <a:p>
            <a:pPr indent="-355600" lvl="0" marL="914400" rtl="0">
              <a:spcBef>
                <a:spcPts val="0"/>
              </a:spcBef>
              <a:buSzPct val="100000"/>
              <a:buChar char="➔"/>
            </a:pPr>
            <a:r>
              <a:rPr lang="en" sz="2000"/>
              <a:t>find resources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[ 2 ] - 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Focal </a:t>
            </a:r>
            <a:r>
              <a:rPr lang="en" sz="3000"/>
              <a:t>Point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224" y="1050550"/>
            <a:ext cx="2773600" cy="37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975" y="1008473"/>
            <a:ext cx="2773599" cy="3706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[ 2 ] - 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Focal </a:t>
            </a:r>
            <a:r>
              <a:rPr lang="en" sz="3000"/>
              <a:t>Point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Worked: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Variety of resources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Gets to the root of ADHD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Lauren, a learning specialist from the OED, loved it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Didn’t work: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A bit clinical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Need more free resources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EXPERIENCE PROTOTYPE [ 3 ] - </a:t>
            </a:r>
            <a:r>
              <a:rPr b="0" baseline="0" i="0" lang="en" sz="3000" u="none" cap="none" strike="noStrike">
                <a:solidFill>
                  <a:schemeClr val="dk1"/>
                </a:solidFill>
                <a:rtl val="0"/>
              </a:rPr>
              <a:t>Slaptitude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Motivation: being silly and having fun makes you more willing to test your limits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2400"/>
              <a:t>Solution: Simple game that pushes the limits of your attention span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If you look at your phone before the time is up, you get “slapped”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Increase or decrease your time limit depending on success 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Leaderboard with all your friends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[ 3 ] - 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Slaptitude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178" y="1145912"/>
            <a:ext cx="2613475" cy="351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145925"/>
            <a:ext cx="2613474" cy="347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649" y="1148375"/>
            <a:ext cx="2613475" cy="350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EXPERIENCE PROTOTYPE [ 3 ] - </a:t>
            </a:r>
            <a:r>
              <a:rPr b="0" baseline="0" i="0" lang="en" sz="3000" u="none" cap="none" strike="noStrike">
                <a:solidFill>
                  <a:schemeClr val="dk1"/>
                </a:solidFill>
              </a:rPr>
              <a:t>Slaptitude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Worked: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Very playful and accessible to everyone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Leaderboard makes it competitive and engaging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Didn’t work: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Maybe not physical slaps?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Could make it more game-like: ”help Mario cross the bridge!”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Our goal moving forward to is to reframe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“I’m doing my best </a:t>
            </a:r>
            <a:r>
              <a:rPr lang="en" sz="2400">
                <a:solidFill>
                  <a:srgbClr val="CC0000"/>
                </a:solidFill>
              </a:rPr>
              <a:t>...but can’t do any better</a:t>
            </a:r>
            <a:r>
              <a:rPr lang="en" sz="2400"/>
              <a:t>” into: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8761D"/>
                </a:solidFill>
              </a:rPr>
              <a:t>… I know my limits and accept where I am.”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8761D"/>
                </a:solidFill>
              </a:rPr>
              <a:t>… I need external support.”</a:t>
            </a:r>
          </a:p>
          <a:p>
            <a:pPr indent="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8761D"/>
                </a:solidFill>
              </a:rPr>
              <a:t>… I </a:t>
            </a:r>
            <a:r>
              <a:rPr i="1" lang="en" sz="2400">
                <a:solidFill>
                  <a:srgbClr val="38761D"/>
                </a:solidFill>
              </a:rPr>
              <a:t>can </a:t>
            </a:r>
            <a:r>
              <a:rPr lang="en" sz="2400">
                <a:solidFill>
                  <a:srgbClr val="38761D"/>
                </a:solidFill>
              </a:rPr>
              <a:t>do better!”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Us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0" y="325450"/>
            <a:ext cx="32004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887" y="2349725"/>
            <a:ext cx="3812225" cy="215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9600" u="none" cap="none" strike="noStrike">
                <a:solidFill>
                  <a:schemeClr val="lt2"/>
                </a:solidFill>
                <a:rtl val="0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Us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0" y="325450"/>
            <a:ext cx="32004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887" y="2349725"/>
            <a:ext cx="3812225" cy="215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25" y="315925"/>
            <a:ext cx="322897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2800" u="none" cap="none" strike="noStrike">
                <a:solidFill>
                  <a:schemeClr val="dk1"/>
                </a:solidFill>
                <a:rtl val="0"/>
              </a:rPr>
              <a:t>PROBLEM DOMAIN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designing for people with attention disorders ➔ </a:t>
            </a:r>
            <a:r>
              <a:rPr b="1" lang="en" sz="3600"/>
              <a:t>to better handle anxiety surrounding focus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POVs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i="1" lang="en" sz="2000">
                <a:latin typeface="Arial"/>
                <a:ea typeface="Arial"/>
                <a:cs typeface="Arial"/>
                <a:sym typeface="Arial"/>
              </a:rPr>
              <a:t>It would be game-changing to: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i="1" lang="en" sz="2000">
                <a:latin typeface="Arial"/>
                <a:ea typeface="Arial"/>
                <a:cs typeface="Arial"/>
                <a:sym typeface="Arial"/>
              </a:rPr>
              <a:t>teach people how to train themselves to pay attention longer.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i="1" lang="en" sz="2000">
                <a:latin typeface="Arial"/>
                <a:ea typeface="Arial"/>
                <a:cs typeface="Arial"/>
                <a:sym typeface="Arial"/>
              </a:rPr>
              <a:t>break the cycle of negativity that makes it harder to focus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i="1" lang="en" sz="2000">
                <a:latin typeface="Arial"/>
                <a:ea typeface="Arial"/>
                <a:cs typeface="Arial"/>
                <a:sym typeface="Arial"/>
              </a:rPr>
              <a:t>provide motivation rather than demand for people to do tasks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rtl val="0"/>
              </a:rPr>
              <a:t>NEEDFINDING RESULTS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interviewed </a:t>
            </a:r>
            <a:r>
              <a:rPr b="1" lang="en" sz="2400"/>
              <a:t>Ollie</a:t>
            </a:r>
            <a:r>
              <a:rPr lang="en" sz="2400"/>
              <a:t>,</a:t>
            </a:r>
            <a:r>
              <a:rPr b="1" lang="en" sz="2400"/>
              <a:t> Alberta</a:t>
            </a:r>
            <a:r>
              <a:rPr lang="en" sz="2400"/>
              <a:t>, and </a:t>
            </a:r>
            <a:r>
              <a:rPr b="1" lang="en" sz="2400"/>
              <a:t>Brian</a:t>
            </a:r>
            <a:r>
              <a:rPr lang="en" sz="2400"/>
              <a:t>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>
              <a:rtl val="0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50" y="1868325"/>
            <a:ext cx="2564300" cy="25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NEEDFINDING RESULTS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interviewed </a:t>
            </a:r>
            <a:r>
              <a:rPr b="1" lang="en" sz="2400"/>
              <a:t>Ollie</a:t>
            </a:r>
            <a:r>
              <a:rPr lang="en" sz="2400"/>
              <a:t>,</a:t>
            </a:r>
            <a:r>
              <a:rPr b="1" lang="en" sz="2400"/>
              <a:t> Alberta</a:t>
            </a:r>
            <a:r>
              <a:rPr lang="en" sz="2400"/>
              <a:t>, and </a:t>
            </a:r>
            <a:r>
              <a:rPr b="1" lang="en" sz="2400"/>
              <a:t>Brian</a:t>
            </a:r>
            <a:r>
              <a:rPr lang="en" sz="2400"/>
              <a:t>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50" y="1868325"/>
            <a:ext cx="2564300" cy="25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2565" y="1794175"/>
            <a:ext cx="1895000" cy="283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</a:rPr>
              <a:t>NEEDFINDING RESULTS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We interviewed </a:t>
            </a:r>
            <a:r>
              <a:rPr b="1" lang="en" sz="2400"/>
              <a:t>Ollie</a:t>
            </a:r>
            <a:r>
              <a:rPr lang="en" sz="2400"/>
              <a:t>,</a:t>
            </a:r>
            <a:r>
              <a:rPr b="1" lang="en" sz="2400"/>
              <a:t> Alberta</a:t>
            </a:r>
            <a:r>
              <a:rPr lang="en" sz="2400"/>
              <a:t>, and </a:t>
            </a:r>
            <a:r>
              <a:rPr b="1" lang="en" sz="2400"/>
              <a:t>Brian</a:t>
            </a:r>
            <a:r>
              <a:rPr lang="en" sz="2400"/>
              <a:t>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75" y="2126375"/>
            <a:ext cx="2491049" cy="250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50" y="1868325"/>
            <a:ext cx="2564300" cy="25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2565" y="1794175"/>
            <a:ext cx="1895000" cy="283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